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8" r:id="rId3"/>
    <p:sldId id="274" r:id="rId4"/>
    <p:sldId id="277" r:id="rId5"/>
    <p:sldId id="276" r:id="rId6"/>
    <p:sldId id="262" r:id="rId7"/>
    <p:sldId id="264" r:id="rId8"/>
    <p:sldId id="265" r:id="rId9"/>
    <p:sldId id="273" r:id="rId10"/>
  </p:sldIdLst>
  <p:sldSz cx="12192000" cy="6858000"/>
  <p:notesSz cx="12192000" cy="6858000"/>
  <p:embeddedFontLst>
    <p:embeddedFont>
      <p:font typeface="Museo Sans Cyrl 900" panose="02000000000000000000" charset="-52"/>
      <p:bold r:id="rId12"/>
      <p:boldItalic r:id="rId13"/>
    </p:embeddedFont>
    <p:embeddedFont>
      <p:font typeface="Museo Sans Cyrl 700" panose="02000000000000000000" charset="-52"/>
      <p:bold r:id="rId14"/>
    </p:embeddedFont>
    <p:embeddedFont>
      <p:font typeface="Museo Sans Cyrl 300" panose="02000000000000000000" charset="-52"/>
      <p:regular r:id="rId15"/>
      <p:italic r:id="rId16"/>
    </p:embeddedFont>
    <p:embeddedFont>
      <p:font typeface="PT Sans" panose="020B0604020202020204" charset="-52"/>
      <p:regular r:id="rId17"/>
      <p:bold r:id="rId18"/>
      <p:italic r:id="rId19"/>
      <p:boldItalic r:id="rId20"/>
    </p:embeddedFont>
    <p:embeddedFont>
      <p:font typeface="RF Rufo Bold" panose="020B0604020202020204" charset="-52"/>
      <p:bold r:id="rId21"/>
      <p:boldItalic r:id="rId22"/>
    </p:embeddedFont>
    <p:embeddedFont>
      <p:font typeface="RF Rufo Black" panose="00000A08000000000000" charset="-52"/>
      <p:bold r:id="rId23"/>
      <p:boldItalic r:id="rId24"/>
    </p:embeddedFont>
    <p:embeddedFont>
      <p:font typeface="RF Rufo Light" panose="00000408000000000000" charset="-52"/>
      <p:regular r:id="rId25"/>
      <p:italic r:id="rId26"/>
    </p:embeddedFont>
    <p:embeddedFont>
      <p:font typeface="RF Rufo" panose="00000508000000000000" charset="-52"/>
      <p:regular r:id="rId27"/>
      <p:bold r:id="rId28"/>
      <p:italic r:id="rId29"/>
    </p:embeddedFont>
    <p:embeddedFont>
      <p:font typeface="Helvetica" panose="020B0604020202020204" pitchFamily="34" charset="0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Museo Sans Cyrl 100" panose="02000000000000000000" charset="-52"/>
      <p:regular r:id="rId38"/>
      <p:italic r:id="rId39"/>
    </p:embeddedFont>
    <p:embeddedFont>
      <p:font typeface="Calibri Light" panose="020F0302020204030204" pitchFamily="34" charset="0"/>
      <p:regular r:id="rId40"/>
      <p:italic r:id="rId41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27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9" Type="http://schemas.openxmlformats.org/officeDocument/2006/relationships/font" Target="fonts/font28.fntdata"/><Relationship Id="rId21" Type="http://schemas.openxmlformats.org/officeDocument/2006/relationships/font" Target="fonts/font10.fntdata"/><Relationship Id="rId34" Type="http://schemas.openxmlformats.org/officeDocument/2006/relationships/font" Target="fonts/font2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font" Target="fonts/font26.fntdata"/><Relationship Id="rId40" Type="http://schemas.openxmlformats.org/officeDocument/2006/relationships/font" Target="fonts/font2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font" Target="fonts/font25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font" Target="fonts/font24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38" Type="http://schemas.openxmlformats.org/officeDocument/2006/relationships/font" Target="fonts/font27.fntdata"/><Relationship Id="rId20" Type="http://schemas.openxmlformats.org/officeDocument/2006/relationships/font" Target="fonts/font9.fntdata"/><Relationship Id="rId41" Type="http://schemas.openxmlformats.org/officeDocument/2006/relationships/font" Target="fonts/font3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2"/>
          <p:cNvSpPr>
            <a:spLocks noGrp="1"/>
          </p:cNvSpPr>
          <p:nvPr>
            <p:ph type="dt" idx="1"/>
          </p:nvPr>
        </p:nvSpPr>
        <p:spPr bwMode="auto"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pPr>
              <a:defRPr/>
            </a:pPr>
            <a:fld id="{1A2637E4-0245-42A7-81A3-3CFF7825D6C4}" type="datetimeFigureOut">
              <a:rPr lang="ru-RU"/>
              <a:t>04.04.2022</a:t>
            </a:fld>
            <a:endParaRPr lang="ru-RU"/>
          </a:p>
        </p:txBody>
      </p:sp>
      <p:sp>
        <p:nvSpPr>
          <p:cNvPr id="6" name="Образ слайда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pPr>
              <a:defRPr/>
            </a:pPr>
            <a:fld id="{D48CEB35-3549-4406-9E18-7C029305F3EF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962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EB458C-65DE-42AA-936D-7F662DF1005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535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B9DF91-D0A5-4116-B707-1CDC397C8E39}" type="datetimeFigureOut">
              <a:rPr lang="ru-RU"/>
              <a:t>04.04.2022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DCD7BC-C04E-4983-8769-735B6EDC57E4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8.sv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8391DF5-9446-4CA6-9214-87ED1F836F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0487"/>
            <a:ext cx="12215230" cy="8143487"/>
          </a:xfrm>
          <a:prstGeom prst="rect">
            <a:avLst/>
          </a:prstGeom>
        </p:spPr>
      </p:pic>
      <p:sp>
        <p:nvSpPr>
          <p:cNvPr id="7" name="Прямоугольник 5">
            <a:extLst>
              <a:ext uri="{FF2B5EF4-FFF2-40B4-BE49-F238E27FC236}">
                <a16:creationId xmlns="" xmlns:a16="http://schemas.microsoft.com/office/drawing/2014/main" id="{D750454E-B90D-4E54-8530-7134B59BD7BA}"/>
              </a:ext>
            </a:extLst>
          </p:cNvPr>
          <p:cNvSpPr/>
          <p:nvPr/>
        </p:nvSpPr>
        <p:spPr bwMode="auto">
          <a:xfrm>
            <a:off x="-96688" y="-387424"/>
            <a:ext cx="12305066" cy="7349376"/>
          </a:xfrm>
          <a:prstGeom prst="rect">
            <a:avLst/>
          </a:prstGeom>
          <a:solidFill>
            <a:srgbClr val="132C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2454CB14-6F6C-4D13-BC66-9D082531D89D}"/>
              </a:ext>
            </a:extLst>
          </p:cNvPr>
          <p:cNvGrpSpPr/>
          <p:nvPr/>
        </p:nvGrpSpPr>
        <p:grpSpPr bwMode="auto">
          <a:xfrm>
            <a:off x="2493924" y="4946746"/>
            <a:ext cx="7652085" cy="338565"/>
            <a:chOff x="3158846" y="3774577"/>
            <a:chExt cx="5967015" cy="338565"/>
          </a:xfrm>
        </p:grpSpPr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D77E313A-27F6-4FEE-94D6-22354FDD9BB9}"/>
                </a:ext>
              </a:extLst>
            </p:cNvPr>
            <p:cNvSpPr txBox="1"/>
            <p:nvPr/>
          </p:nvSpPr>
          <p:spPr bwMode="auto">
            <a:xfrm>
              <a:off x="3158846" y="3774588"/>
              <a:ext cx="21593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en-US" sz="1600" dirty="0">
                  <a:solidFill>
                    <a:schemeClr val="bg1"/>
                  </a:solidFill>
                  <a:latin typeface="RF Rufo"/>
                  <a:ea typeface="PT Sans"/>
                </a:rPr>
                <a:t>#</a:t>
              </a:r>
              <a:r>
                <a:rPr lang="ru-RU" sz="1600" dirty="0">
                  <a:solidFill>
                    <a:schemeClr val="bg1"/>
                  </a:solidFill>
                  <a:latin typeface="RF Rufo"/>
                  <a:ea typeface="PT Sans"/>
                </a:rPr>
                <a:t>ИНВЕСТИРУЙВУДМУРТИЮ</a:t>
              </a:r>
              <a:endParaRPr lang="en-US" sz="1600" dirty="0">
                <a:solidFill>
                  <a:schemeClr val="bg1"/>
                </a:solidFill>
                <a:latin typeface="RF Rufo"/>
                <a:ea typeface="PT Sans"/>
              </a:endParaRPr>
            </a:p>
          </p:txBody>
        </p:sp>
        <p:cxnSp>
          <p:nvCxnSpPr>
            <p:cNvPr id="10" name="Прямая соединительная линия 9">
              <a:extLst>
                <a:ext uri="{FF2B5EF4-FFF2-40B4-BE49-F238E27FC236}">
                  <a16:creationId xmlns="" xmlns:a16="http://schemas.microsoft.com/office/drawing/2014/main" id="{170442DC-0735-4DA3-AD5A-A74E75040FF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45624" y="3774584"/>
              <a:ext cx="43037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DE507CA0-851B-4356-899D-EA786CCA579D}"/>
                </a:ext>
              </a:extLst>
            </p:cNvPr>
            <p:cNvSpPr txBox="1"/>
            <p:nvPr/>
          </p:nvSpPr>
          <p:spPr bwMode="auto">
            <a:xfrm>
              <a:off x="5390157" y="3774581"/>
              <a:ext cx="20236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600" dirty="0">
                  <a:solidFill>
                    <a:schemeClr val="bg1"/>
                  </a:solidFill>
                  <a:latin typeface="RF Rufo"/>
                  <a:ea typeface="PT Sans"/>
                </a:rPr>
                <a:t>#</a:t>
              </a:r>
              <a:r>
                <a:rPr lang="ru-RU" sz="1600" dirty="0">
                  <a:solidFill>
                    <a:schemeClr val="bg1"/>
                  </a:solidFill>
                  <a:latin typeface="RF Rufo"/>
                  <a:ea typeface="PT Sans"/>
                </a:rPr>
                <a:t>СДЕЛАНОВУДМУРТИИ</a:t>
              </a:r>
              <a:endParaRPr lang="en-US" sz="1600" dirty="0">
                <a:solidFill>
                  <a:schemeClr val="bg1"/>
                </a:solidFill>
                <a:latin typeface="RF Rufo"/>
                <a:ea typeface="PT Sans"/>
              </a:endParaRPr>
            </a:p>
          </p:txBody>
        </p:sp>
        <p:cxnSp>
          <p:nvCxnSpPr>
            <p:cNvPr id="12" name="Прямая соединительная линия 11">
              <a:extLst>
                <a:ext uri="{FF2B5EF4-FFF2-40B4-BE49-F238E27FC236}">
                  <a16:creationId xmlns="" xmlns:a16="http://schemas.microsoft.com/office/drawing/2014/main" id="{F20160BD-5FC0-44E6-BACD-569EBE8EFAD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761576" y="3774577"/>
              <a:ext cx="43037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2FA70F54-1F60-4E2F-9131-E8BD89A73FD8}"/>
                </a:ext>
              </a:extLst>
            </p:cNvPr>
            <p:cNvSpPr txBox="1"/>
            <p:nvPr/>
          </p:nvSpPr>
          <p:spPr bwMode="auto">
            <a:xfrm>
              <a:off x="7382158" y="3774588"/>
              <a:ext cx="17437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en-US" sz="1600" dirty="0">
                  <a:solidFill>
                    <a:schemeClr val="bg1"/>
                  </a:solidFill>
                  <a:latin typeface="RF Rufo"/>
                  <a:ea typeface="PT Sans"/>
                </a:rPr>
                <a:t>#</a:t>
              </a:r>
              <a:r>
                <a:rPr lang="ru-RU" sz="1600" dirty="0">
                  <a:solidFill>
                    <a:schemeClr val="bg1"/>
                  </a:solidFill>
                  <a:latin typeface="RF Rufo"/>
                  <a:ea typeface="PT Sans"/>
                </a:rPr>
                <a:t>УДМУРТИЯЗАРЯЖАЕТ</a:t>
              </a:r>
              <a:endParaRPr lang="en-US" sz="1600" dirty="0">
                <a:solidFill>
                  <a:schemeClr val="bg1"/>
                </a:solidFill>
                <a:latin typeface="RF Rufo"/>
                <a:ea typeface="PT Sans"/>
              </a:endParaRPr>
            </a:p>
          </p:txBody>
        </p:sp>
        <p:cxnSp>
          <p:nvCxnSpPr>
            <p:cNvPr id="14" name="Прямая соединительная линия 13">
              <a:extLst>
                <a:ext uri="{FF2B5EF4-FFF2-40B4-BE49-F238E27FC236}">
                  <a16:creationId xmlns="" xmlns:a16="http://schemas.microsoft.com/office/drawing/2014/main" id="{319DE08B-A4AA-4301-8D76-DFA4CB0DEBD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75172" y="3774584"/>
              <a:ext cx="43037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31CC79-2F5D-4FC8-80E7-D64EB9AA9EBC}"/>
              </a:ext>
            </a:extLst>
          </p:cNvPr>
          <p:cNvSpPr txBox="1"/>
          <p:nvPr/>
        </p:nvSpPr>
        <p:spPr bwMode="auto">
          <a:xfrm>
            <a:off x="0" y="3143511"/>
            <a:ext cx="12191999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500"/>
              </a:lnSpc>
              <a:defRPr/>
            </a:pPr>
            <a:r>
              <a:rPr lang="ru-RU" sz="5400" dirty="0">
                <a:solidFill>
                  <a:schemeClr val="bg1"/>
                </a:solidFill>
                <a:latin typeface="RF Rufo Black" panose="00000A08000000000000" pitchFamily="2" charset="-52"/>
                <a:cs typeface="Times New Roman"/>
              </a:rPr>
              <a:t>МЕРЫ ПОДДЕРЖКИ </a:t>
            </a:r>
          </a:p>
          <a:p>
            <a:pPr algn="ctr">
              <a:lnSpc>
                <a:spcPts val="5500"/>
              </a:lnSpc>
              <a:defRPr/>
            </a:pPr>
            <a:r>
              <a:rPr lang="ru-RU" sz="5400" dirty="0">
                <a:solidFill>
                  <a:schemeClr val="bg1"/>
                </a:solidFill>
                <a:latin typeface="RF Rufo Black" panose="00000A08000000000000" pitchFamily="2" charset="-52"/>
                <a:cs typeface="Times New Roman"/>
              </a:rPr>
              <a:t>МАЛОГО И СРЕДНЕГО БИЗНЕСА УДМУРТИИ</a:t>
            </a:r>
            <a:endParaRPr lang="ru-RU" sz="5400" dirty="0">
              <a:latin typeface="RF Rufo Black" panose="00000A08000000000000" pitchFamily="2" charset="-52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="" xmlns:a16="http://schemas.microsoft.com/office/drawing/2014/main" id="{8CA71297-9620-4DAB-B014-2D201D2C8447}"/>
              </a:ext>
            </a:extLst>
          </p:cNvPr>
          <p:cNvGrpSpPr/>
          <p:nvPr/>
        </p:nvGrpSpPr>
        <p:grpSpPr>
          <a:xfrm>
            <a:off x="5226939" y="1073518"/>
            <a:ext cx="1728592" cy="1728592"/>
            <a:chOff x="391276" y="2315388"/>
            <a:chExt cx="2227224" cy="2227224"/>
          </a:xfrm>
        </p:grpSpPr>
        <p:sp>
          <p:nvSpPr>
            <p:cNvPr id="17" name="Овал 16">
              <a:extLst>
                <a:ext uri="{FF2B5EF4-FFF2-40B4-BE49-F238E27FC236}">
                  <a16:creationId xmlns="" xmlns:a16="http://schemas.microsoft.com/office/drawing/2014/main" id="{7BF8AD45-8368-4495-BDD2-E252BB8A8087}"/>
                </a:ext>
              </a:extLst>
            </p:cNvPr>
            <p:cNvSpPr/>
            <p:nvPr/>
          </p:nvSpPr>
          <p:spPr>
            <a:xfrm>
              <a:off x="391276" y="2315388"/>
              <a:ext cx="2227224" cy="222722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="horz" wrap="square" lIns="45719" tIns="45719" rIns="45719" bIns="45719" numCol="1" spcCol="38100" rtlCol="0" anchor="ctr"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  <p:pic>
          <p:nvPicPr>
            <p:cNvPr id="18" name="Рисунок 17">
              <a:extLst>
                <a:ext uri="{FF2B5EF4-FFF2-40B4-BE49-F238E27FC236}">
                  <a16:creationId xmlns="" xmlns:a16="http://schemas.microsoft.com/office/drawing/2014/main" id="{F09AA9FA-4450-4C4B-9095-D931A6DF2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819" y="2343160"/>
              <a:ext cx="2120138" cy="21716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3" name="Google Shape;576;p7"/>
          <p:cNvSpPr txBox="1">
            <a:spLocks noChangeArrowheads="1"/>
          </p:cNvSpPr>
          <p:nvPr/>
        </p:nvSpPr>
        <p:spPr bwMode="auto">
          <a:xfrm>
            <a:off x="911424" y="2630122"/>
            <a:ext cx="5281059" cy="20024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>
              <a:lnSpc>
                <a:spcPts val="2500"/>
              </a:lnSpc>
              <a:buSzPts val="2000"/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  </a:t>
            </a:r>
            <a:r>
              <a:rPr lang="ru-RU" sz="2000" dirty="0">
                <a:solidFill>
                  <a:schemeClr val="tx1"/>
                </a:solidFill>
                <a:latin typeface="Museo Sans Cyrl 300"/>
                <a:cs typeface="+mn-cs"/>
              </a:rPr>
              <a:t>Самозанятые граждане</a:t>
            </a:r>
          </a:p>
          <a:p>
            <a:pPr>
              <a:lnSpc>
                <a:spcPts val="2500"/>
              </a:lnSpc>
              <a:buSzPts val="2000"/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  </a:t>
            </a:r>
            <a:r>
              <a:rPr lang="ru-RU" sz="2000" dirty="0">
                <a:solidFill>
                  <a:schemeClr val="tx1"/>
                </a:solidFill>
                <a:latin typeface="Museo Sans Cyrl 300"/>
                <a:cs typeface="+mn-cs"/>
              </a:rPr>
              <a:t>Физические лица, желающие вести  </a:t>
            </a:r>
          </a:p>
          <a:p>
            <a:pPr>
              <a:lnSpc>
                <a:spcPts val="2500"/>
              </a:lnSpc>
              <a:buSzPts val="2000"/>
              <a:defRPr/>
            </a:pPr>
            <a:r>
              <a:rPr lang="ru-RU" sz="2000" dirty="0">
                <a:solidFill>
                  <a:schemeClr val="tx1"/>
                </a:solidFill>
                <a:latin typeface="Museo Sans Cyrl 300"/>
                <a:cs typeface="+mn-cs"/>
              </a:rPr>
              <a:t>    свой бизнес</a:t>
            </a:r>
          </a:p>
          <a:p>
            <a:pPr>
              <a:lnSpc>
                <a:spcPts val="2500"/>
              </a:lnSpc>
              <a:buSzPts val="2000"/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  </a:t>
            </a:r>
            <a:r>
              <a:rPr lang="ru-RU" sz="2000" dirty="0">
                <a:solidFill>
                  <a:schemeClr val="tx1"/>
                </a:solidFill>
                <a:latin typeface="Museo Sans Cyrl 300"/>
                <a:cs typeface="+mn-cs"/>
              </a:rPr>
              <a:t>Субъекты малого и среднего </a:t>
            </a:r>
          </a:p>
          <a:p>
            <a:pPr>
              <a:lnSpc>
                <a:spcPts val="2500"/>
              </a:lnSpc>
              <a:buSzPts val="2000"/>
              <a:defRPr/>
            </a:pPr>
            <a:r>
              <a:rPr lang="ru-RU" sz="2000" dirty="0">
                <a:solidFill>
                  <a:schemeClr val="tx1"/>
                </a:solidFill>
                <a:latin typeface="Museo Sans Cyrl 300"/>
                <a:cs typeface="+mn-cs"/>
              </a:rPr>
              <a:t>    предпринимательства</a:t>
            </a:r>
            <a:endParaRPr sz="2000" dirty="0">
              <a:solidFill>
                <a:schemeClr val="tx1"/>
              </a:solidFill>
              <a:latin typeface="Museo Sans Cyrl 300"/>
              <a:cs typeface="+mn-cs"/>
            </a:endParaRPr>
          </a:p>
          <a:p>
            <a:pPr>
              <a:lnSpc>
                <a:spcPts val="2500"/>
              </a:lnSpc>
              <a:buSzPts val="2000"/>
              <a:defRPr/>
            </a:pPr>
            <a:endParaRPr lang="ru-RU" sz="2000" dirty="0">
              <a:solidFill>
                <a:srgbClr val="171986"/>
              </a:solidFill>
              <a:latin typeface="Museo Sans Cyrl 10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748" y="0"/>
            <a:ext cx="50323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TextBox 5">
            <a:extLst>
              <a:ext uri="{FF2B5EF4-FFF2-40B4-BE49-F238E27FC236}">
                <a16:creationId xmlns="" xmlns:a16="http://schemas.microsoft.com/office/drawing/2014/main" id="{0CF4690C-4F83-48EE-80E4-6215CD29BB01}"/>
              </a:ext>
            </a:extLst>
          </p:cNvPr>
          <p:cNvSpPr txBox="1"/>
          <p:nvPr/>
        </p:nvSpPr>
        <p:spPr bwMode="auto">
          <a:xfrm>
            <a:off x="983432" y="1783117"/>
            <a:ext cx="2469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 dirty="0">
                <a:latin typeface="RF Rufo Bold"/>
              </a:rPr>
              <a:t>ДЛЯ КОГО?</a:t>
            </a:r>
            <a:endParaRPr lang="ru-RU" sz="2800" dirty="0"/>
          </a:p>
        </p:txBody>
      </p:sp>
      <p:pic>
        <p:nvPicPr>
          <p:cNvPr id="6" name="Рисунок 1">
            <a:extLst>
              <a:ext uri="{FF2B5EF4-FFF2-40B4-BE49-F238E27FC236}">
                <a16:creationId xmlns="" xmlns:a16="http://schemas.microsoft.com/office/drawing/2014/main" id="{8A44B87D-A88B-4E25-8705-5935BFE58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960096" y="1443220"/>
            <a:ext cx="3971560" cy="39715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Google Shape;594;p17"/>
          <p:cNvGrpSpPr/>
          <p:nvPr/>
        </p:nvGrpSpPr>
        <p:grpSpPr bwMode="auto">
          <a:xfrm>
            <a:off x="3936972" y="1737451"/>
            <a:ext cx="939800" cy="1417637"/>
            <a:chOff x="8738439" y="1187268"/>
            <a:chExt cx="804863" cy="1213643"/>
          </a:xfrm>
        </p:grpSpPr>
        <p:sp>
          <p:nvSpPr>
            <p:cNvPr id="8" name="Google Shape;595;p17"/>
            <p:cNvSpPr>
              <a:spLocks noChangeArrowheads="1"/>
            </p:cNvSpPr>
            <p:nvPr/>
          </p:nvSpPr>
          <p:spPr bwMode="auto">
            <a:xfrm>
              <a:off x="8738439" y="1187268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9" name="Google Shape;596;p17"/>
            <p:cNvSpPr>
              <a:spLocks noChangeArrowheads="1"/>
            </p:cNvSpPr>
            <p:nvPr/>
          </p:nvSpPr>
          <p:spPr bwMode="auto">
            <a:xfrm>
              <a:off x="8976564" y="1187268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10" name="Google Shape;597;p17"/>
            <p:cNvSpPr>
              <a:spLocks noChangeArrowheads="1"/>
            </p:cNvSpPr>
            <p:nvPr/>
          </p:nvSpPr>
          <p:spPr bwMode="auto">
            <a:xfrm>
              <a:off x="9214689" y="1187268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11" name="Google Shape;598;p17"/>
            <p:cNvSpPr>
              <a:spLocks noChangeArrowheads="1"/>
            </p:cNvSpPr>
            <p:nvPr/>
          </p:nvSpPr>
          <p:spPr bwMode="auto">
            <a:xfrm>
              <a:off x="9452814" y="1187268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12" name="Google Shape;599;p17"/>
            <p:cNvSpPr>
              <a:spLocks noChangeArrowheads="1"/>
            </p:cNvSpPr>
            <p:nvPr/>
          </p:nvSpPr>
          <p:spPr bwMode="auto">
            <a:xfrm>
              <a:off x="8738439" y="1408724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13" name="Google Shape;600;p17"/>
            <p:cNvSpPr>
              <a:spLocks noChangeArrowheads="1"/>
            </p:cNvSpPr>
            <p:nvPr/>
          </p:nvSpPr>
          <p:spPr bwMode="auto">
            <a:xfrm>
              <a:off x="8976564" y="1408724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14" name="Google Shape;601;p17"/>
            <p:cNvSpPr>
              <a:spLocks noChangeArrowheads="1"/>
            </p:cNvSpPr>
            <p:nvPr/>
          </p:nvSpPr>
          <p:spPr bwMode="auto">
            <a:xfrm>
              <a:off x="9214689" y="1408724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15" name="Google Shape;602;p17"/>
            <p:cNvSpPr>
              <a:spLocks noChangeArrowheads="1"/>
            </p:cNvSpPr>
            <p:nvPr/>
          </p:nvSpPr>
          <p:spPr bwMode="auto">
            <a:xfrm>
              <a:off x="9452814" y="1408724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16" name="Google Shape;603;p17"/>
            <p:cNvSpPr>
              <a:spLocks noChangeArrowheads="1"/>
            </p:cNvSpPr>
            <p:nvPr/>
          </p:nvSpPr>
          <p:spPr bwMode="auto">
            <a:xfrm>
              <a:off x="8738439" y="1630180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17" name="Google Shape;604;p17"/>
            <p:cNvSpPr>
              <a:spLocks noChangeArrowheads="1"/>
            </p:cNvSpPr>
            <p:nvPr/>
          </p:nvSpPr>
          <p:spPr bwMode="auto">
            <a:xfrm>
              <a:off x="8976564" y="1630180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18" name="Google Shape;605;p17"/>
            <p:cNvSpPr>
              <a:spLocks noChangeArrowheads="1"/>
            </p:cNvSpPr>
            <p:nvPr/>
          </p:nvSpPr>
          <p:spPr bwMode="auto">
            <a:xfrm>
              <a:off x="9214689" y="1630180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19" name="Google Shape;606;p17"/>
            <p:cNvSpPr>
              <a:spLocks noChangeArrowheads="1"/>
            </p:cNvSpPr>
            <p:nvPr/>
          </p:nvSpPr>
          <p:spPr bwMode="auto">
            <a:xfrm>
              <a:off x="9452814" y="1630180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20" name="Google Shape;607;p17"/>
            <p:cNvSpPr>
              <a:spLocks noChangeArrowheads="1"/>
            </p:cNvSpPr>
            <p:nvPr/>
          </p:nvSpPr>
          <p:spPr bwMode="auto">
            <a:xfrm>
              <a:off x="8738439" y="1851636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21" name="Google Shape;608;p17"/>
            <p:cNvSpPr>
              <a:spLocks noChangeArrowheads="1"/>
            </p:cNvSpPr>
            <p:nvPr/>
          </p:nvSpPr>
          <p:spPr bwMode="auto">
            <a:xfrm>
              <a:off x="8976564" y="1851636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22" name="Google Shape;609;p17"/>
            <p:cNvSpPr>
              <a:spLocks noChangeArrowheads="1"/>
            </p:cNvSpPr>
            <p:nvPr/>
          </p:nvSpPr>
          <p:spPr bwMode="auto">
            <a:xfrm>
              <a:off x="9214689" y="1851636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23" name="Google Shape;610;p17"/>
            <p:cNvSpPr>
              <a:spLocks noChangeArrowheads="1"/>
            </p:cNvSpPr>
            <p:nvPr/>
          </p:nvSpPr>
          <p:spPr bwMode="auto">
            <a:xfrm>
              <a:off x="9452814" y="1851636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24" name="Google Shape;611;p17"/>
            <p:cNvSpPr>
              <a:spLocks noChangeArrowheads="1"/>
            </p:cNvSpPr>
            <p:nvPr/>
          </p:nvSpPr>
          <p:spPr bwMode="auto">
            <a:xfrm>
              <a:off x="8738439" y="2088968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25" name="Google Shape;612;p17"/>
            <p:cNvSpPr>
              <a:spLocks noChangeArrowheads="1"/>
            </p:cNvSpPr>
            <p:nvPr/>
          </p:nvSpPr>
          <p:spPr bwMode="auto">
            <a:xfrm>
              <a:off x="8976564" y="2088968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26" name="Google Shape;613;p17"/>
            <p:cNvSpPr>
              <a:spLocks noChangeArrowheads="1"/>
            </p:cNvSpPr>
            <p:nvPr/>
          </p:nvSpPr>
          <p:spPr bwMode="auto">
            <a:xfrm>
              <a:off x="9214689" y="2088968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27" name="Google Shape;614;p17"/>
            <p:cNvSpPr>
              <a:spLocks noChangeArrowheads="1"/>
            </p:cNvSpPr>
            <p:nvPr/>
          </p:nvSpPr>
          <p:spPr bwMode="auto">
            <a:xfrm>
              <a:off x="9452814" y="2088968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28" name="Google Shape;615;p17"/>
            <p:cNvSpPr>
              <a:spLocks noChangeArrowheads="1"/>
            </p:cNvSpPr>
            <p:nvPr/>
          </p:nvSpPr>
          <p:spPr bwMode="auto">
            <a:xfrm>
              <a:off x="8738439" y="2310423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29" name="Google Shape;616;p17"/>
            <p:cNvSpPr>
              <a:spLocks noChangeArrowheads="1"/>
            </p:cNvSpPr>
            <p:nvPr/>
          </p:nvSpPr>
          <p:spPr bwMode="auto">
            <a:xfrm>
              <a:off x="8976564" y="2310423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30" name="Google Shape;617;p17"/>
            <p:cNvSpPr>
              <a:spLocks noChangeArrowheads="1"/>
            </p:cNvSpPr>
            <p:nvPr/>
          </p:nvSpPr>
          <p:spPr bwMode="auto">
            <a:xfrm>
              <a:off x="9214689" y="2310423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  <p:sp>
          <p:nvSpPr>
            <p:cNvPr id="31" name="Google Shape;618;p17"/>
            <p:cNvSpPr>
              <a:spLocks noChangeArrowheads="1"/>
            </p:cNvSpPr>
            <p:nvPr/>
          </p:nvSpPr>
          <p:spPr bwMode="auto">
            <a:xfrm>
              <a:off x="9452814" y="2310423"/>
              <a:ext cx="90488" cy="90487"/>
            </a:xfrm>
            <a:prstGeom prst="ellipse">
              <a:avLst/>
            </a:prstGeom>
            <a:solidFill>
              <a:srgbClr val="FFFFFF">
                <a:alpha val="81175"/>
              </a:srgbClr>
            </a:solidFill>
            <a:ln>
              <a:noFill/>
            </a:ln>
          </p:spPr>
          <p:txBody>
            <a:bodyPr lIns="91425" tIns="45700" rIns="91425" bIns="45700" anchor="ctr"/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  <a:defRPr/>
              </a:pPr>
              <a:endParaRPr lang="ru-RU" sz="160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endParaRPr>
            </a:p>
          </p:txBody>
        </p:sp>
      </p:grpSp>
      <p:pic>
        <p:nvPicPr>
          <p:cNvPr id="36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888088" y="3154851"/>
            <a:ext cx="3703149" cy="3703149"/>
          </a:xfrm>
          <a:prstGeom prst="rect">
            <a:avLst/>
          </a:prstGeom>
        </p:spPr>
      </p:pic>
      <p:sp>
        <p:nvSpPr>
          <p:cNvPr id="37" name="Прямоугольник 1"/>
          <p:cNvSpPr/>
          <p:nvPr/>
        </p:nvSpPr>
        <p:spPr bwMode="auto">
          <a:xfrm>
            <a:off x="961974" y="1305662"/>
            <a:ext cx="5329702" cy="424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</a:t>
            </a:r>
            <a:r>
              <a:rPr lang="ru-RU" sz="2000" dirty="0">
                <a:latin typeface="Museo Sans Cyrl 300"/>
              </a:rPr>
              <a:t>  Консультационная поддержка 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300"/>
              </a:rPr>
              <a:t>    экспертов по широкому кругу вопросов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300"/>
              </a:rPr>
              <a:t/>
            </a:r>
            <a:br>
              <a:rPr lang="ru-RU" sz="2000" dirty="0">
                <a:latin typeface="Museo Sans Cyrl 300"/>
              </a:rPr>
            </a:b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 </a:t>
            </a:r>
            <a:r>
              <a:rPr lang="ru-RU" sz="2000" dirty="0">
                <a:latin typeface="Museo Sans Cyrl 300"/>
              </a:rPr>
              <a:t>Участие в обучающих мероприятиях 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300"/>
              </a:rPr>
              <a:t>   </a:t>
            </a:r>
            <a:r>
              <a:rPr lang="ru-RU" sz="2000" dirty="0">
                <a:latin typeface="Museo Sans Cyrl 100" panose="02000000000000000000" pitchFamily="50" charset="-52"/>
              </a:rPr>
              <a:t>(семинарах, мастер-классах, тренингах, 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100" panose="02000000000000000000" pitchFamily="50" charset="-52"/>
              </a:rPr>
              <a:t>   конференциях, Форумах и </a:t>
            </a:r>
            <a:r>
              <a:rPr lang="ru-RU" sz="2000" dirty="0" smtClean="0">
                <a:latin typeface="Museo Sans Cyrl 100" panose="02000000000000000000" pitchFamily="50" charset="-52"/>
              </a:rPr>
              <a:t>т. п</a:t>
            </a:r>
            <a:r>
              <a:rPr lang="ru-RU" sz="2000" dirty="0">
                <a:latin typeface="Museo Sans Cyrl 100" panose="02000000000000000000" pitchFamily="50" charset="-52"/>
              </a:rPr>
              <a:t>.)</a:t>
            </a:r>
          </a:p>
          <a:p>
            <a:pPr>
              <a:lnSpc>
                <a:spcPts val="2500"/>
              </a:lnSpc>
              <a:defRPr/>
            </a:pPr>
            <a:endParaRPr lang="ru-RU" sz="2000" dirty="0">
              <a:latin typeface="Museo Sans Cyrl 300"/>
            </a:endParaRP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 </a:t>
            </a:r>
            <a:r>
              <a:rPr lang="ru-RU" sz="2000" dirty="0">
                <a:latin typeface="Museo Sans Cyrl 300"/>
              </a:rPr>
              <a:t>Участие в обучающих 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300"/>
              </a:rPr>
              <a:t>   и акселерационных программах</a:t>
            </a:r>
          </a:p>
          <a:p>
            <a:pPr>
              <a:lnSpc>
                <a:spcPts val="2500"/>
              </a:lnSpc>
              <a:defRPr/>
            </a:pPr>
            <a:endParaRPr lang="ru-RU" sz="2000" dirty="0">
              <a:latin typeface="Museo Sans Cyrl 300"/>
            </a:endParaRP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 </a:t>
            </a:r>
            <a:r>
              <a:rPr lang="ru-RU" sz="2000" dirty="0">
                <a:latin typeface="Museo Sans Cyrl 300"/>
              </a:rPr>
              <a:t>Участие в международных бизнес- 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300"/>
              </a:rPr>
              <a:t>   миссиях, выставках на территории РФ</a:t>
            </a:r>
          </a:p>
          <a:p>
            <a:pPr>
              <a:lnSpc>
                <a:spcPts val="2500"/>
              </a:lnSpc>
              <a:defRPr/>
            </a:pPr>
            <a:endParaRPr lang="ru-RU" sz="2000" dirty="0">
              <a:latin typeface="Museo Sans Cyrl 30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748" y="0"/>
            <a:ext cx="50323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TextBox 5">
            <a:extLst>
              <a:ext uri="{FF2B5EF4-FFF2-40B4-BE49-F238E27FC236}">
                <a16:creationId xmlns="" xmlns:a16="http://schemas.microsoft.com/office/drawing/2014/main" id="{17BD1B2F-720F-4ABD-8829-257C5E1C0D59}"/>
              </a:ext>
            </a:extLst>
          </p:cNvPr>
          <p:cNvSpPr txBox="1"/>
          <p:nvPr/>
        </p:nvSpPr>
        <p:spPr bwMode="auto">
          <a:xfrm>
            <a:off x="961974" y="332656"/>
            <a:ext cx="54220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 dirty="0">
                <a:latin typeface="RF Rufo Bold"/>
              </a:rPr>
              <a:t>ЧТО ВЫ ПОЛУЧИТЕ?</a:t>
            </a:r>
            <a:endParaRPr lang="ru-RU" sz="2800" dirty="0"/>
          </a:p>
        </p:txBody>
      </p:sp>
      <p:sp>
        <p:nvSpPr>
          <p:cNvPr id="41" name="Прямоугольник 1">
            <a:extLst>
              <a:ext uri="{FF2B5EF4-FFF2-40B4-BE49-F238E27FC236}">
                <a16:creationId xmlns="" xmlns:a16="http://schemas.microsoft.com/office/drawing/2014/main" id="{5156A5BF-A473-48D7-BB42-F4D3BA9BD62A}"/>
              </a:ext>
            </a:extLst>
          </p:cNvPr>
          <p:cNvSpPr/>
          <p:nvPr/>
        </p:nvSpPr>
        <p:spPr bwMode="auto">
          <a:xfrm>
            <a:off x="6464064" y="1305662"/>
            <a:ext cx="5329702" cy="2644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</a:t>
            </a:r>
            <a:r>
              <a:rPr lang="ru-RU" sz="2000" dirty="0">
                <a:latin typeface="Museo Sans Cyrl 300"/>
              </a:rPr>
              <a:t>  Программа «Наставничество»</a:t>
            </a:r>
          </a:p>
          <a:p>
            <a:pPr>
              <a:lnSpc>
                <a:spcPts val="2500"/>
              </a:lnSpc>
              <a:defRPr/>
            </a:pPr>
            <a:endParaRPr sz="2400" dirty="0"/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</a:t>
            </a:r>
            <a:r>
              <a:rPr lang="ru-RU" sz="2000" dirty="0">
                <a:latin typeface="Museo Sans Cyrl 300"/>
              </a:rPr>
              <a:t>  Презентация продукции для 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300"/>
              </a:rPr>
              <a:t>    предприятий других регионов в рамках 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300"/>
              </a:rPr>
              <a:t>    мероприятий «Удмуртия </a:t>
            </a:r>
            <a:r>
              <a:rPr lang="en-US" sz="2000" dirty="0">
                <a:latin typeface="Museo Sans Cyrl 300"/>
              </a:rPr>
              <a:t>calling</a:t>
            </a:r>
            <a:r>
              <a:rPr lang="ru-RU" sz="2000" dirty="0">
                <a:latin typeface="Museo Sans Cyrl 300"/>
              </a:rPr>
              <a:t>»</a:t>
            </a:r>
          </a:p>
          <a:p>
            <a:pPr>
              <a:lnSpc>
                <a:spcPts val="2500"/>
              </a:lnSpc>
              <a:defRPr/>
            </a:pPr>
            <a:endParaRPr sz="2400" dirty="0"/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</a:t>
            </a:r>
            <a:r>
              <a:rPr lang="ru-RU" sz="2000" dirty="0">
                <a:latin typeface="Museo Sans Cyrl 300"/>
              </a:rPr>
              <a:t>  Участие в региональных этапах 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300"/>
              </a:rPr>
              <a:t>    Всероссийских конкурсов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035814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FB889F8-97F6-47AA-96C9-DCFCC68426CA}"/>
              </a:ext>
            </a:extLst>
          </p:cNvPr>
          <p:cNvSpPr txBox="1"/>
          <p:nvPr/>
        </p:nvSpPr>
        <p:spPr>
          <a:xfrm>
            <a:off x="7723043" y="6564086"/>
            <a:ext cx="3864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RF Rufo Light" panose="00000408000000000000" pitchFamily="2" charset="-52"/>
              </a:rPr>
              <a:t>www.madeinudmurtia.ru</a:t>
            </a:r>
            <a:endParaRPr lang="ru-RU" sz="1100" dirty="0">
              <a:solidFill>
                <a:schemeClr val="bg1"/>
              </a:solidFill>
              <a:latin typeface="RF Rufo Light" panose="00000408000000000000" pitchFamily="2" charset="-5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629CAC9-7302-4648-A916-5883493CDC2D}"/>
              </a:ext>
            </a:extLst>
          </p:cNvPr>
          <p:cNvSpPr txBox="1"/>
          <p:nvPr/>
        </p:nvSpPr>
        <p:spPr>
          <a:xfrm>
            <a:off x="592411" y="300927"/>
            <a:ext cx="9062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RF Rufo" panose="00000508000000000000" charset="-52"/>
              </a:rPr>
              <a:t>Меры поддержки  Регионального центра инжиниринга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347801" y="4940565"/>
            <a:ext cx="46428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seo Sans Cyrl 300" panose="02000000000000000000" charset="-52"/>
                <a:cs typeface="RF Rufo" panose="020B0604020202020204" charset="0"/>
              </a:rPr>
              <a:t>Оказание маркетинговых услуг </a:t>
            </a:r>
            <a:r>
              <a:rPr lang="ru-RU" dirty="0" smtClean="0">
                <a:latin typeface="Museo Sans Cyrl 300" panose="02000000000000000000" charset="-52"/>
                <a:cs typeface="RF Rufo" panose="020B0604020202020204" charset="0"/>
              </a:rPr>
              <a:t>(проведение маркетинговых  исследований, </a:t>
            </a:r>
            <a:r>
              <a:rPr lang="ru-RU" dirty="0">
                <a:latin typeface="Museo Sans Cyrl 300" panose="02000000000000000000" charset="-52"/>
                <a:cs typeface="RF Rufo" panose="020B0604020202020204" charset="0"/>
              </a:rPr>
              <a:t>разработка и модернизация </a:t>
            </a:r>
            <a:r>
              <a:rPr lang="ru-RU" dirty="0" smtClean="0">
                <a:latin typeface="Museo Sans Cyrl 300" panose="02000000000000000000" charset="-52"/>
                <a:cs typeface="RF Rufo" panose="020B0604020202020204" charset="0"/>
              </a:rPr>
              <a:t>сайта, разработка </a:t>
            </a:r>
            <a:r>
              <a:rPr lang="ru-RU" dirty="0" err="1" smtClean="0">
                <a:latin typeface="Museo Sans Cyrl 300" panose="02000000000000000000" charset="-52"/>
                <a:cs typeface="RF Rufo" panose="020B0604020202020204" charset="0"/>
              </a:rPr>
              <a:t>брендбука</a:t>
            </a:r>
            <a:r>
              <a:rPr lang="ru-RU" dirty="0" smtClean="0">
                <a:latin typeface="Museo Sans Cyrl 300" panose="02000000000000000000" charset="-52"/>
                <a:cs typeface="RF Rufo" panose="020B0604020202020204" charset="0"/>
              </a:rPr>
              <a:t> и логотипа, разработка дизайн макета  упаковки,   и т.д.)</a:t>
            </a:r>
            <a:endParaRPr lang="ru-RU" dirty="0">
              <a:latin typeface="Museo Sans Cyrl 300" panose="02000000000000000000" charset="-52"/>
              <a:cs typeface="RF Rufo" panose="020B060402020202020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AEC7B9AD-6087-4E97-A222-3F3D66286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15386" y="3967907"/>
            <a:ext cx="541685" cy="5511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9873" y="3861048"/>
            <a:ext cx="46428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seo Sans Cyrl 300" panose="02000000000000000000" charset="-52"/>
                <a:cs typeface="RF Rufo" panose="020B0604020202020204" charset="0"/>
              </a:rPr>
              <a:t>Организация обучения участников </a:t>
            </a:r>
          </a:p>
          <a:p>
            <a:r>
              <a:rPr lang="ru-RU" dirty="0">
                <a:latin typeface="Museo Sans Cyrl 300" panose="02000000000000000000" charset="-52"/>
                <a:cs typeface="RF Rufo" panose="020B0604020202020204" charset="0"/>
              </a:rPr>
              <a:t>(круглые столы, </a:t>
            </a:r>
            <a:r>
              <a:rPr lang="ru-RU" dirty="0" err="1">
                <a:latin typeface="Museo Sans Cyrl 300" panose="02000000000000000000" charset="-52"/>
                <a:cs typeface="RF Rufo" panose="020B0604020202020204" charset="0"/>
              </a:rPr>
              <a:t>вебинары</a:t>
            </a:r>
            <a:r>
              <a:rPr lang="ru-RU" dirty="0">
                <a:latin typeface="Museo Sans Cyrl 300" panose="02000000000000000000" charset="-52"/>
                <a:cs typeface="RF Rufo" panose="020B0604020202020204" charset="0"/>
              </a:rPr>
              <a:t>, стратегические сессии)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90" y="2865766"/>
            <a:ext cx="563233" cy="563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283423" y="2735185"/>
            <a:ext cx="46428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seo Sans Cyrl 300" panose="02000000000000000000" charset="-52"/>
                <a:cs typeface="RF Rufo" panose="020B0604020202020204" charset="0"/>
              </a:rPr>
              <a:t>Содействие в проведении декларирований / сертификаций новой продукции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900" y="5349494"/>
            <a:ext cx="567108" cy="65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\\mybiz\D\CCP\ЦКР\Мероприятия\Материалы с обучения (18.02.2020)\Иконки\Sdelano_v_Udmurtii_icon-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79" y="1487009"/>
            <a:ext cx="962867" cy="962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856F68F-22DB-4939-B930-67FA3A55956E}"/>
              </a:ext>
            </a:extLst>
          </p:cNvPr>
          <p:cNvSpPr/>
          <p:nvPr/>
        </p:nvSpPr>
        <p:spPr>
          <a:xfrm>
            <a:off x="6833730" y="5297368"/>
            <a:ext cx="46428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seo Sans Cyrl 300" panose="02000000000000000000" charset="-52"/>
                <a:cs typeface="RF Rufo" panose="020B0604020202020204" charset="0"/>
              </a:rPr>
              <a:t>Содействие в регистрации </a:t>
            </a:r>
            <a:r>
              <a:rPr lang="ru-RU" dirty="0" smtClean="0">
                <a:latin typeface="Museo Sans Cyrl 300" panose="02000000000000000000" charset="-52"/>
                <a:cs typeface="RF Rufo" panose="020B0604020202020204" charset="0"/>
              </a:rPr>
              <a:t> товарных </a:t>
            </a:r>
            <a:r>
              <a:rPr lang="ru-RU" dirty="0">
                <a:latin typeface="Museo Sans Cyrl 300" panose="02000000000000000000" charset="-52"/>
                <a:cs typeface="RF Rufo" panose="020B0604020202020204" charset="0"/>
              </a:rPr>
              <a:t>знаков, изобретений, полезных </a:t>
            </a:r>
            <a:r>
              <a:rPr lang="ru-RU" dirty="0" smtClean="0">
                <a:latin typeface="Museo Sans Cyrl 300" panose="02000000000000000000" charset="-52"/>
                <a:cs typeface="RF Rufo" panose="020B0604020202020204" charset="0"/>
              </a:rPr>
              <a:t>моделей, промышленных образцов</a:t>
            </a:r>
            <a:endParaRPr lang="ru-RU" dirty="0">
              <a:latin typeface="Museo Sans Cyrl 300" panose="02000000000000000000" charset="-52"/>
              <a:cs typeface="RF Rufo" panose="020B060402020202020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D5503213-1572-4E5C-BD94-3DB3942B430B}"/>
              </a:ext>
            </a:extLst>
          </p:cNvPr>
          <p:cNvSpPr/>
          <p:nvPr/>
        </p:nvSpPr>
        <p:spPr>
          <a:xfrm>
            <a:off x="6833729" y="3965536"/>
            <a:ext cx="46428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seo Sans Cyrl 300" panose="02000000000000000000" charset="-52"/>
                <a:cs typeface="RF Rufo" panose="020B0604020202020204" charset="0"/>
              </a:rPr>
              <a:t>Разработка бизнес-планов, </a:t>
            </a:r>
            <a:r>
              <a:rPr lang="ru-RU" dirty="0" smtClean="0">
                <a:latin typeface="Museo Sans Cyrl 300" panose="02000000000000000000" charset="-52"/>
                <a:cs typeface="RF Rufo" panose="020B0604020202020204" charset="0"/>
              </a:rPr>
              <a:t>технико-экономических обоснований для инновационных и инвестиционных проектов </a:t>
            </a:r>
            <a:endParaRPr lang="ru-RU" dirty="0">
              <a:latin typeface="Museo Sans Cyrl 300" panose="02000000000000000000" charset="-52"/>
              <a:cs typeface="RF Rufo" panose="020B060402020202020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AA9DD062-4744-4662-A4C2-BD492A4FE129}"/>
              </a:ext>
            </a:extLst>
          </p:cNvPr>
          <p:cNvSpPr/>
          <p:nvPr/>
        </p:nvSpPr>
        <p:spPr>
          <a:xfrm>
            <a:off x="6861358" y="2820736"/>
            <a:ext cx="4987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seo Sans Cyrl 300" panose="02000000000000000000" charset="-52"/>
                <a:cs typeface="RF Rufo" panose="020B0604020202020204" charset="0"/>
              </a:rPr>
              <a:t>Проведение технических </a:t>
            </a:r>
            <a:r>
              <a:rPr lang="ru-RU" dirty="0" smtClean="0">
                <a:latin typeface="Museo Sans Cyrl 300" panose="02000000000000000000" charset="-52"/>
                <a:cs typeface="RF Rufo" panose="020B0604020202020204" charset="0"/>
              </a:rPr>
              <a:t>/технологических/экологических/ финансовых и иных аудитов</a:t>
            </a:r>
            <a:endParaRPr lang="ru-RU" dirty="0">
              <a:latin typeface="Museo Sans Cyrl 300" panose="02000000000000000000" charset="-52"/>
              <a:cs typeface="RF Rufo" panose="020B060402020202020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FF84D12E-5842-417A-AB21-70FD26482903}"/>
              </a:ext>
            </a:extLst>
          </p:cNvPr>
          <p:cNvSpPr/>
          <p:nvPr/>
        </p:nvSpPr>
        <p:spPr>
          <a:xfrm>
            <a:off x="1360778" y="1552944"/>
            <a:ext cx="46818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seo Sans Cyrl 300" panose="02000000000000000000" charset="-52"/>
                <a:cs typeface="RF Rufo" panose="020B0604020202020204" charset="0"/>
              </a:rPr>
              <a:t>Проведение программы</a:t>
            </a:r>
          </a:p>
          <a:p>
            <a:r>
              <a:rPr lang="ru-RU" dirty="0" smtClean="0">
                <a:latin typeface="Museo Sans Cyrl 300" panose="02000000000000000000" charset="-52"/>
                <a:cs typeface="RF Rufo" panose="020B0604020202020204" charset="0"/>
              </a:rPr>
              <a:t>модернизации/ участие в программе «Выращивание»</a:t>
            </a:r>
            <a:endParaRPr lang="ru-RU" dirty="0">
              <a:latin typeface="Museo Sans Cyrl 300" panose="02000000000000000000" charset="-52"/>
              <a:cs typeface="RF Rufo" panose="020B060402020202020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47B56CB-023C-43CD-A19B-C96022D5270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657" y="2852674"/>
            <a:ext cx="688351" cy="68835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E475023F-8B2C-4740-BF20-77FF3061E8F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140" y="3993138"/>
            <a:ext cx="688352" cy="688352"/>
          </a:xfrm>
          <a:prstGeom prst="rect">
            <a:avLst/>
          </a:prstGeom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77" y="5187201"/>
            <a:ext cx="585694" cy="571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083" y="1682856"/>
            <a:ext cx="593409" cy="571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98871" y="1754421"/>
            <a:ext cx="4948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Museo Sans Cyrl 300" panose="02000000000000000000" charset="-52"/>
                <a:cs typeface="RF Rufo" panose="020B0604020202020204" charset="0"/>
              </a:rPr>
              <a:t>Повышение квалификации сотрудников предприятия</a:t>
            </a:r>
            <a:endParaRPr lang="ru-RU" dirty="0">
              <a:latin typeface="Museo Sans Cyrl 300" panose="02000000000000000000" charset="-52"/>
              <a:cs typeface="RF Rufo" panose="020B0604020202020204" charset="0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748" y="0"/>
            <a:ext cx="50323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50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AD770655-D4EA-4F95-8A7B-5235C41464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t="21818" r="30522"/>
          <a:stretch/>
        </p:blipFill>
        <p:spPr>
          <a:xfrm>
            <a:off x="5805714" y="0"/>
            <a:ext cx="6395811" cy="59160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7C0BDB1-583B-429B-BFCF-7D14F0A4A3C0}"/>
              </a:ext>
            </a:extLst>
          </p:cNvPr>
          <p:cNvSpPr txBox="1"/>
          <p:nvPr/>
        </p:nvSpPr>
        <p:spPr>
          <a:xfrm>
            <a:off x="601936" y="239024"/>
            <a:ext cx="5884589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700" dirty="0" smtClean="0">
                <a:latin typeface="RF Rufo Bold" panose="00000808000000000000" pitchFamily="2" charset="-52"/>
              </a:rPr>
              <a:t>Содействие в развитии туризма</a:t>
            </a:r>
            <a:endParaRPr lang="ru-RU" sz="3700" dirty="0">
              <a:latin typeface="RF Rufo Bold" panose="00000808000000000000" pitchFamily="2" charset="-52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36" y="1394277"/>
            <a:ext cx="845149" cy="83032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60" y="2400720"/>
            <a:ext cx="909699" cy="81872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36" y="3490964"/>
            <a:ext cx="909699" cy="81097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59" y="4700249"/>
            <a:ext cx="937666" cy="88557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84F4746-167B-4290-9757-861B09D6F3C8}"/>
              </a:ext>
            </a:extLst>
          </p:cNvPr>
          <p:cNvSpPr txBox="1"/>
          <p:nvPr/>
        </p:nvSpPr>
        <p:spPr>
          <a:xfrm>
            <a:off x="1674375" y="1486272"/>
            <a:ext cx="3478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useo Sans Cyrl 300" panose="02000000000000000000" pitchFamily="2" charset="-52"/>
              </a:rPr>
              <a:t>Инвестиционная </a:t>
            </a:r>
            <a:r>
              <a:rPr lang="ru-RU" dirty="0">
                <a:latin typeface="Museo Sans Cyrl 300" panose="02000000000000000000" pitchFamily="2" charset="-52"/>
              </a:rPr>
              <a:t>поддержка в сфере туризма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47F5D38-F8E1-4125-8E78-191CD1794EEC}"/>
              </a:ext>
            </a:extLst>
          </p:cNvPr>
          <p:cNvSpPr txBox="1"/>
          <p:nvPr/>
        </p:nvSpPr>
        <p:spPr>
          <a:xfrm>
            <a:off x="1727276" y="2486918"/>
            <a:ext cx="337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useo Sans Cyrl 300" panose="02000000000000000000" pitchFamily="2" charset="-52"/>
              </a:rPr>
              <a:t>Маркетинг</a:t>
            </a:r>
            <a:r>
              <a:rPr lang="ru-RU" dirty="0">
                <a:latin typeface="Museo Sans Cyrl 300" panose="02000000000000000000" pitchFamily="2" charset="-52"/>
              </a:rPr>
              <a:t>, продвижение и аналитика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6CC0DBD9-0313-4B7E-BC26-04EA3B285CEE}"/>
              </a:ext>
            </a:extLst>
          </p:cNvPr>
          <p:cNvSpPr txBox="1"/>
          <p:nvPr/>
        </p:nvSpPr>
        <p:spPr>
          <a:xfrm>
            <a:off x="1769625" y="3630045"/>
            <a:ext cx="3703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useo Sans Cyrl 300" panose="02000000000000000000" pitchFamily="2" charset="-52"/>
              </a:rPr>
              <a:t>Информационно-консультационная поддержка, образовательные мероприятия</a:t>
            </a:r>
            <a:endParaRPr lang="ru-RU" dirty="0">
              <a:latin typeface="Museo Sans Cyrl 300" panose="02000000000000000000" pitchFamily="2" charset="-52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6CC0DBD9-0313-4B7E-BC26-04EA3B285CEE}"/>
              </a:ext>
            </a:extLst>
          </p:cNvPr>
          <p:cNvSpPr txBox="1"/>
          <p:nvPr/>
        </p:nvSpPr>
        <p:spPr>
          <a:xfrm>
            <a:off x="1649936" y="4813871"/>
            <a:ext cx="37033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useo Sans Cyrl 300" panose="02000000000000000000" pitchFamily="2" charset="-52"/>
              </a:rPr>
              <a:t>Проектная деятельность (создание туристических проектов, формирование документации для участия в конкурсах, на получение грантов) </a:t>
            </a:r>
            <a:endParaRPr lang="ru-RU" dirty="0">
              <a:latin typeface="Museo Sans Cyrl 300" panose="02000000000000000000" pitchFamily="2" charset="-52"/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748" y="0"/>
            <a:ext cx="50323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32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104112" y="1313419"/>
            <a:ext cx="4188728" cy="4188728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627248A7-E76A-48AD-BF63-C4A46EF02F27}"/>
              </a:ext>
            </a:extLst>
          </p:cNvPr>
          <p:cNvSpPr/>
          <p:nvPr/>
        </p:nvSpPr>
        <p:spPr bwMode="auto">
          <a:xfrm>
            <a:off x="748" y="0"/>
            <a:ext cx="60952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TextBox 5"/>
          <p:cNvSpPr txBox="1"/>
          <p:nvPr/>
        </p:nvSpPr>
        <p:spPr bwMode="auto">
          <a:xfrm>
            <a:off x="391408" y="2084344"/>
            <a:ext cx="4176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  <a:defRPr/>
            </a:pPr>
            <a:r>
              <a:rPr lang="ru-RU" sz="4800" dirty="0">
                <a:solidFill>
                  <a:schemeClr val="bg1"/>
                </a:solidFill>
                <a:latin typeface="RF Rufo Bold"/>
              </a:rPr>
              <a:t>ФОНД СОДЕЙСТВИЯ ИННОВАЦИЯМ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7"/>
          <p:cNvSpPr/>
          <p:nvPr/>
        </p:nvSpPr>
        <p:spPr bwMode="auto">
          <a:xfrm>
            <a:off x="391408" y="3486956"/>
            <a:ext cx="41044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5"/>
              </a:spcAft>
              <a:buClr>
                <a:srgbClr val="E82C4C"/>
              </a:buClr>
              <a:defRPr/>
            </a:pPr>
            <a:r>
              <a:rPr lang="ru-RU" sz="2400" dirty="0">
                <a:solidFill>
                  <a:schemeClr val="bg1"/>
                </a:solidFill>
                <a:latin typeface="RF Rufo Bold"/>
                <a:ea typeface="PT Sans"/>
              </a:rPr>
              <a:t>Гранты до 20 млн рублей для проектов с научной составляющей и инновационностью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 bwMode="auto">
          <a:xfrm>
            <a:off x="983432" y="332656"/>
            <a:ext cx="94404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 dirty="0">
                <a:latin typeface="RF Rufo Bold"/>
              </a:rPr>
              <a:t>ЛЬГОТНОЕ КРЕДИТОВАНИЕ</a:t>
            </a:r>
            <a:endParaRPr sz="2800" dirty="0"/>
          </a:p>
        </p:txBody>
      </p:sp>
      <p:sp>
        <p:nvSpPr>
          <p:cNvPr id="6" name="Прямоугольник 9"/>
          <p:cNvSpPr/>
          <p:nvPr/>
        </p:nvSpPr>
        <p:spPr bwMode="auto">
          <a:xfrm>
            <a:off x="965569" y="1079411"/>
            <a:ext cx="7938744" cy="5352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Museo Sans Cyrl 700"/>
                <a:ea typeface="PT Sans"/>
              </a:rPr>
              <a:t>Микрокредитование до </a:t>
            </a:r>
            <a:r>
              <a:rPr lang="ru-RU" sz="2400" b="1" dirty="0">
                <a:solidFill>
                  <a:schemeClr val="accent1"/>
                </a:solidFill>
                <a:latin typeface="Museo Sans Cyrl 900" panose="02000000000000000000" pitchFamily="50" charset="-52"/>
                <a:ea typeface="PT Sans"/>
              </a:rPr>
              <a:t>5</a:t>
            </a:r>
            <a:r>
              <a:rPr lang="ru-RU" sz="2000" b="1" dirty="0">
                <a:solidFill>
                  <a:schemeClr val="accent1"/>
                </a:solidFill>
                <a:latin typeface="Museo Sans Cyrl 900" panose="02000000000000000000" pitchFamily="50" charset="-52"/>
                <a:ea typeface="PT Sans"/>
              </a:rPr>
              <a:t> млн рублей</a:t>
            </a:r>
            <a:r>
              <a:rPr lang="ru-RU" sz="2000" b="1" dirty="0">
                <a:latin typeface="Museo Sans Cyrl 700"/>
                <a:ea typeface="PT Sans"/>
              </a:rPr>
              <a:t> от </a:t>
            </a:r>
            <a:r>
              <a:rPr lang="ru-RU" sz="2400" b="1" dirty="0">
                <a:solidFill>
                  <a:schemeClr val="accent2"/>
                </a:solidFill>
                <a:latin typeface="Museo Sans Cyrl 900" panose="02000000000000000000" pitchFamily="50" charset="-52"/>
                <a:ea typeface="PT Sans"/>
              </a:rPr>
              <a:t>5%</a:t>
            </a:r>
            <a:r>
              <a:rPr lang="ru-RU" sz="2000" b="1" dirty="0">
                <a:latin typeface="Museo Sans Cyrl 700"/>
                <a:ea typeface="PT Sans"/>
              </a:rPr>
              <a:t> до </a:t>
            </a:r>
            <a:r>
              <a:rPr lang="ru-RU" sz="2400" b="1" dirty="0">
                <a:solidFill>
                  <a:schemeClr val="accent2"/>
                </a:solidFill>
                <a:latin typeface="Museo Sans Cyrl 900" panose="02000000000000000000" pitchFamily="50" charset="-52"/>
                <a:ea typeface="PT Sans"/>
              </a:rPr>
              <a:t>15%</a:t>
            </a:r>
            <a:r>
              <a:rPr lang="ru-RU" sz="2000" b="1" dirty="0">
                <a:latin typeface="Museo Sans Cyrl 700"/>
                <a:ea typeface="PT Sans"/>
              </a:rPr>
              <a:t> </a:t>
            </a:r>
            <a:r>
              <a:rPr lang="ru-RU" sz="2000" dirty="0">
                <a:latin typeface="Museo Sans Cyrl 300"/>
                <a:ea typeface="PT Sans"/>
              </a:rPr>
              <a:t>годовых</a:t>
            </a:r>
            <a:br>
              <a:rPr lang="ru-RU" sz="2000" dirty="0">
                <a:latin typeface="Museo Sans Cyrl 300"/>
                <a:ea typeface="PT Sans"/>
              </a:rPr>
            </a:br>
            <a:r>
              <a:rPr lang="ru-RU" sz="2000" dirty="0">
                <a:latin typeface="Museo Sans Cyrl 300"/>
                <a:ea typeface="PT Sans"/>
              </a:rPr>
              <a:t/>
            </a:r>
            <a:br>
              <a:rPr lang="ru-RU" sz="2000" dirty="0">
                <a:latin typeface="Museo Sans Cyrl 300"/>
                <a:ea typeface="PT Sans"/>
              </a:rPr>
            </a:br>
            <a:r>
              <a:rPr lang="ru-RU" sz="2000" dirty="0">
                <a:latin typeface="Museo Sans Cyrl 300"/>
                <a:ea typeface="PT Sans"/>
              </a:rPr>
              <a:t>Беззалоговое </a:t>
            </a:r>
            <a:r>
              <a:rPr lang="ru-RU" sz="2000" b="1" dirty="0">
                <a:latin typeface="Museo Sans Cyrl 700"/>
                <a:ea typeface="PT Sans"/>
              </a:rPr>
              <a:t>кредитование от банка МСП</a:t>
            </a:r>
            <a:r>
              <a:rPr lang="ru-RU" sz="2000" dirty="0">
                <a:latin typeface="Museo Sans Cyrl 300"/>
                <a:ea typeface="PT Sans"/>
              </a:rPr>
              <a:t> </a:t>
            </a:r>
            <a:r>
              <a:rPr lang="ru-RU" sz="2000" dirty="0">
                <a:latin typeface="Museo Sans Cyrl 300"/>
              </a:rPr>
              <a:t>до </a:t>
            </a:r>
            <a:r>
              <a:rPr lang="ru-RU" sz="2400" dirty="0">
                <a:solidFill>
                  <a:schemeClr val="accent1"/>
                </a:solidFill>
                <a:latin typeface="Museo Sans Cyrl 900" panose="02000000000000000000" pitchFamily="50" charset="-52"/>
              </a:rPr>
              <a:t>10</a:t>
            </a:r>
            <a:r>
              <a:rPr lang="ru-RU" sz="2000" dirty="0">
                <a:solidFill>
                  <a:schemeClr val="accent1"/>
                </a:solidFill>
                <a:latin typeface="Museo Sans Cyrl 900" panose="02000000000000000000" pitchFamily="50" charset="-52"/>
              </a:rPr>
              <a:t> млн рублей</a:t>
            </a:r>
            <a:endParaRPr sz="2400" dirty="0">
              <a:solidFill>
                <a:schemeClr val="accent1"/>
              </a:solidFill>
              <a:latin typeface="Museo Sans Cyrl 900" panose="02000000000000000000" pitchFamily="50" charset="-52"/>
            </a:endParaRPr>
          </a:p>
          <a:p>
            <a:pPr>
              <a:defRPr/>
            </a:pPr>
            <a:r>
              <a:rPr lang="ru-RU" sz="2000" dirty="0">
                <a:latin typeface="Museo Sans Cyrl 300"/>
                <a:ea typeface="PT Sans"/>
              </a:rPr>
              <a:t/>
            </a:r>
            <a:br>
              <a:rPr lang="ru-RU" sz="2000" dirty="0">
                <a:latin typeface="Museo Sans Cyrl 300"/>
                <a:ea typeface="PT Sans"/>
              </a:rPr>
            </a:br>
            <a:r>
              <a:rPr lang="ru-RU" sz="2000" b="1" dirty="0">
                <a:latin typeface="Museo Sans Cyrl 700"/>
                <a:ea typeface="PT Sans"/>
              </a:rPr>
              <a:t>Фонд развития промышленности</a:t>
            </a:r>
            <a:r>
              <a:rPr lang="ru-RU" sz="2000" dirty="0">
                <a:latin typeface="Museo Sans Cyrl 300"/>
                <a:ea typeface="PT Sans"/>
              </a:rPr>
              <a:t/>
            </a:r>
            <a:br>
              <a:rPr lang="ru-RU" sz="2000" dirty="0">
                <a:latin typeface="Museo Sans Cyrl 300"/>
                <a:ea typeface="PT Sans"/>
              </a:rPr>
            </a:br>
            <a:r>
              <a:rPr lang="ru-RU" sz="2000" dirty="0">
                <a:latin typeface="Museo Sans Cyrl 300"/>
                <a:ea typeface="PT Sans"/>
              </a:rPr>
              <a:t>кредиты на оборудование производственных предприятий, базовая ставка </a:t>
            </a:r>
            <a:r>
              <a:rPr lang="ru-RU" sz="2400" dirty="0">
                <a:solidFill>
                  <a:srgbClr val="132C4B"/>
                </a:solidFill>
                <a:latin typeface="Museo Sans Cyrl 900"/>
                <a:ea typeface="PT Sans"/>
              </a:rPr>
              <a:t>3%</a:t>
            </a:r>
            <a:r>
              <a:rPr lang="ru-RU" sz="2000" dirty="0">
                <a:latin typeface="Museo Sans Cyrl 300"/>
                <a:ea typeface="PT Sans"/>
              </a:rPr>
              <a:t/>
            </a:r>
            <a:br>
              <a:rPr lang="ru-RU" sz="2000" dirty="0">
                <a:latin typeface="Museo Sans Cyrl 300"/>
                <a:ea typeface="PT Sans"/>
              </a:rPr>
            </a:br>
            <a:r>
              <a:rPr lang="ru-RU" sz="2000" dirty="0">
                <a:latin typeface="Museo Sans Cyrl 300"/>
                <a:ea typeface="PT Sans"/>
              </a:rPr>
              <a:t/>
            </a:r>
            <a:br>
              <a:rPr lang="ru-RU" sz="2000" dirty="0">
                <a:latin typeface="Museo Sans Cyrl 300"/>
                <a:ea typeface="PT Sans"/>
              </a:rPr>
            </a:br>
            <a:r>
              <a:rPr lang="ru-RU" sz="2000" b="1" dirty="0">
                <a:latin typeface="Museo Sans Cyrl 700"/>
                <a:ea typeface="PT Sans"/>
              </a:rPr>
              <a:t>Фонд развития моногородов</a:t>
            </a:r>
            <a:r>
              <a:rPr lang="ru-RU" sz="2000" dirty="0">
                <a:latin typeface="Museo Sans Cyrl 300"/>
                <a:ea typeface="PT Sans"/>
              </a:rPr>
              <a:t/>
            </a:r>
            <a:br>
              <a:rPr lang="ru-RU" sz="2000" dirty="0">
                <a:latin typeface="Museo Sans Cyrl 300"/>
                <a:ea typeface="PT Sans"/>
              </a:rPr>
            </a:br>
            <a:r>
              <a:rPr lang="ru-RU" sz="2000" dirty="0">
                <a:latin typeface="Museo Sans Cyrl 300"/>
                <a:ea typeface="PT Sans"/>
              </a:rPr>
              <a:t>целевые займы под </a:t>
            </a:r>
            <a:r>
              <a:rPr lang="ru-RU" sz="2400" dirty="0">
                <a:solidFill>
                  <a:schemeClr val="accent2"/>
                </a:solidFill>
                <a:latin typeface="Museo Sans Cyrl 900" panose="02000000000000000000" pitchFamily="50" charset="-52"/>
                <a:ea typeface="PT Sans"/>
              </a:rPr>
              <a:t>0-5%</a:t>
            </a:r>
            <a:endParaRPr sz="2400" dirty="0">
              <a:solidFill>
                <a:schemeClr val="accent2"/>
              </a:solidFill>
              <a:latin typeface="Museo Sans Cyrl 900" panose="02000000000000000000" pitchFamily="50" charset="-52"/>
            </a:endParaRPr>
          </a:p>
          <a:p>
            <a:pPr>
              <a:defRPr/>
            </a:pPr>
            <a:endParaRPr lang="ru-RU" sz="2000" dirty="0">
              <a:latin typeface="Museo Sans Cyrl 300"/>
            </a:endParaRPr>
          </a:p>
          <a:p>
            <a:pPr>
              <a:lnSpc>
                <a:spcPts val="2100"/>
              </a:lnSpc>
              <a:buClr>
                <a:srgbClr val="E82C4C"/>
              </a:buClr>
              <a:defRPr/>
            </a:pPr>
            <a:r>
              <a:rPr lang="ru-RU" sz="2000" b="1" dirty="0">
                <a:latin typeface="Museo Sans Cyrl 700"/>
              </a:rPr>
              <a:t>Поручительства по кредитам по ставке </a:t>
            </a:r>
            <a:r>
              <a:rPr lang="ru-RU" sz="2400" b="1" dirty="0">
                <a:solidFill>
                  <a:schemeClr val="accent2"/>
                </a:solidFill>
                <a:latin typeface="Museo Sans Cyrl 900" panose="02000000000000000000" pitchFamily="50" charset="-52"/>
              </a:rPr>
              <a:t>0,25%</a:t>
            </a:r>
            <a:endParaRPr sz="2400" dirty="0">
              <a:solidFill>
                <a:schemeClr val="accent2"/>
              </a:solidFill>
              <a:latin typeface="Museo Sans Cyrl 900" panose="02000000000000000000" pitchFamily="50" charset="-52"/>
            </a:endParaRPr>
          </a:p>
          <a:p>
            <a:pPr>
              <a:lnSpc>
                <a:spcPts val="2100"/>
              </a:lnSpc>
              <a:buClr>
                <a:srgbClr val="E82C4C"/>
              </a:buClr>
              <a:defRPr/>
            </a:pPr>
            <a:endParaRPr lang="ru-RU" sz="2000" b="1" dirty="0">
              <a:latin typeface="Museo Sans Cyrl 700"/>
            </a:endParaRPr>
          </a:p>
          <a:p>
            <a:pPr>
              <a:lnSpc>
                <a:spcPts val="2100"/>
              </a:lnSpc>
              <a:buClr>
                <a:srgbClr val="E82C4C"/>
              </a:buClr>
              <a:defRPr/>
            </a:pPr>
            <a:r>
              <a:rPr lang="ru-RU" sz="2000" b="1" dirty="0">
                <a:latin typeface="Museo Sans Cyrl 700"/>
              </a:rPr>
              <a:t>Льготный лизинг РЛК (</a:t>
            </a:r>
            <a:r>
              <a:rPr lang="ru-RU" sz="2400" b="1" dirty="0">
                <a:solidFill>
                  <a:schemeClr val="accent2"/>
                </a:solidFill>
                <a:latin typeface="Museo Sans Cyrl 900" panose="02000000000000000000" pitchFamily="50" charset="-52"/>
              </a:rPr>
              <a:t>6%</a:t>
            </a:r>
            <a:r>
              <a:rPr lang="ru-RU" sz="2000" b="1" dirty="0">
                <a:latin typeface="Museo Sans Cyrl 700"/>
              </a:rPr>
              <a:t> на российское и </a:t>
            </a:r>
            <a:r>
              <a:rPr lang="ru-RU" sz="2400" b="1" dirty="0">
                <a:solidFill>
                  <a:schemeClr val="accent2"/>
                </a:solidFill>
                <a:latin typeface="Museo Sans Cyrl 900" panose="02000000000000000000" pitchFamily="50" charset="-52"/>
              </a:rPr>
              <a:t>8% </a:t>
            </a:r>
          </a:p>
          <a:p>
            <a:pPr>
              <a:lnSpc>
                <a:spcPts val="2100"/>
              </a:lnSpc>
              <a:buClr>
                <a:srgbClr val="E82C4C"/>
              </a:buClr>
              <a:defRPr/>
            </a:pPr>
            <a:r>
              <a:rPr lang="ru-RU" sz="2000" b="1" dirty="0">
                <a:latin typeface="Museo Sans Cyrl 700"/>
              </a:rPr>
              <a:t>на иностранное оборудование)</a:t>
            </a:r>
            <a:endParaRPr sz="2400" dirty="0"/>
          </a:p>
          <a:p>
            <a:pPr>
              <a:lnSpc>
                <a:spcPts val="2100"/>
              </a:lnSpc>
              <a:buClr>
                <a:srgbClr val="E82C4C"/>
              </a:buClr>
              <a:defRPr/>
            </a:pPr>
            <a:endParaRPr lang="ru-RU" sz="2000" b="1" dirty="0">
              <a:latin typeface="Museo Sans Cyrl 700"/>
            </a:endParaRPr>
          </a:p>
          <a:p>
            <a:pPr>
              <a:lnSpc>
                <a:spcPts val="2100"/>
              </a:lnSpc>
              <a:buClr>
                <a:srgbClr val="E82C4C"/>
              </a:buClr>
              <a:defRPr/>
            </a:pPr>
            <a:r>
              <a:rPr lang="ru-RU" sz="2000" b="1" dirty="0">
                <a:latin typeface="Museo Sans Cyrl 700"/>
              </a:rPr>
              <a:t>Льготное банковское кредитование (от </a:t>
            </a:r>
            <a:r>
              <a:rPr lang="ru-RU" sz="2400" b="1" dirty="0">
                <a:solidFill>
                  <a:schemeClr val="accent2"/>
                </a:solidFill>
                <a:latin typeface="Museo Sans Cyrl 900" panose="02000000000000000000" pitchFamily="50" charset="-52"/>
              </a:rPr>
              <a:t>8,5</a:t>
            </a:r>
            <a:r>
              <a:rPr lang="ru-RU" sz="2000" b="1" dirty="0">
                <a:latin typeface="Museo Sans Cyrl 700"/>
              </a:rPr>
              <a:t> до </a:t>
            </a:r>
            <a:r>
              <a:rPr lang="ru-RU" sz="2400" b="1" dirty="0">
                <a:solidFill>
                  <a:schemeClr val="accent2"/>
                </a:solidFill>
                <a:latin typeface="Museo Sans Cyrl 900" panose="02000000000000000000" pitchFamily="50" charset="-52"/>
              </a:rPr>
              <a:t>15%</a:t>
            </a:r>
            <a:r>
              <a:rPr lang="ru-RU" sz="2000" b="1" dirty="0">
                <a:latin typeface="Museo Sans Cyrl 700"/>
              </a:rPr>
              <a:t>)</a:t>
            </a:r>
            <a:endParaRPr sz="2400" dirty="0">
              <a:latin typeface="Museo Sans Cyrl 700"/>
            </a:endParaRPr>
          </a:p>
        </p:txBody>
      </p:sp>
      <p:pic>
        <p:nvPicPr>
          <p:cNvPr id="8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211216" y="2996952"/>
            <a:ext cx="3861048" cy="386104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 bwMode="auto">
          <a:xfrm>
            <a:off x="748" y="0"/>
            <a:ext cx="50323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 bwMode="auto">
          <a:xfrm>
            <a:off x="927926" y="1558305"/>
            <a:ext cx="732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  <a:defRPr/>
            </a:pPr>
            <a:r>
              <a:rPr lang="ru-RU" sz="4800" dirty="0">
                <a:latin typeface="RF Rufo Bold"/>
              </a:rPr>
              <a:t>ЦЕНТР ПОДДЕРЖКИ ЭКСПОРТА УДМУРТСКОЙ РЕСПУБЛИКИ</a:t>
            </a:r>
            <a:endParaRPr sz="2800" dirty="0"/>
          </a:p>
        </p:txBody>
      </p:sp>
      <p:sp>
        <p:nvSpPr>
          <p:cNvPr id="37" name="Прямоугольник 1"/>
          <p:cNvSpPr/>
          <p:nvPr/>
        </p:nvSpPr>
        <p:spPr bwMode="auto">
          <a:xfrm>
            <a:off x="927926" y="2943878"/>
            <a:ext cx="6574186" cy="2323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</a:t>
            </a:r>
            <a:r>
              <a:rPr lang="ru-RU" sz="2000" dirty="0">
                <a:latin typeface="Museo Sans Cyrl 300"/>
              </a:rPr>
              <a:t>  Компенсация затрат на логистику</a:t>
            </a:r>
            <a:br>
              <a:rPr lang="ru-RU" sz="2000" dirty="0">
                <a:latin typeface="Museo Sans Cyrl 300"/>
              </a:rPr>
            </a:b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</a:t>
            </a:r>
            <a:r>
              <a:rPr lang="ru-RU" sz="2000" dirty="0">
                <a:latin typeface="Museo Sans Cyrl 300"/>
              </a:rPr>
              <a:t>  Участие в международных бизнес-миссиях, 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300"/>
              </a:rPr>
              <a:t>    выставках, форумах </a:t>
            </a:r>
            <a:endParaRPr sz="2400" dirty="0"/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</a:t>
            </a:r>
            <a:r>
              <a:rPr lang="ru-RU" sz="2000" dirty="0">
                <a:latin typeface="Museo Sans Cyrl 300"/>
              </a:rPr>
              <a:t>  Перевод сайтов</a:t>
            </a:r>
            <a:endParaRPr sz="2400" dirty="0"/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solidFill>
                  <a:schemeClr val="accent1"/>
                </a:solidFill>
                <a:latin typeface="Museo Sans Cyrl 300"/>
              </a:rPr>
              <a:t>•</a:t>
            </a:r>
            <a:r>
              <a:rPr lang="ru-RU" sz="2000" dirty="0">
                <a:latin typeface="Museo Sans Cyrl 300"/>
              </a:rPr>
              <a:t>  </a:t>
            </a:r>
            <a:r>
              <a:rPr lang="ru-RU" sz="2000" dirty="0" err="1">
                <a:latin typeface="Museo Sans Cyrl 300"/>
              </a:rPr>
              <a:t>Софинансирование</a:t>
            </a:r>
            <a:r>
              <a:rPr lang="ru-RU" sz="2000" dirty="0">
                <a:latin typeface="Museo Sans Cyrl 300"/>
              </a:rPr>
              <a:t> затрат на  международную 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300"/>
              </a:rPr>
              <a:t>    сертификацию, стандартизацию, защиту </a:t>
            </a:r>
          </a:p>
          <a:p>
            <a:pPr>
              <a:lnSpc>
                <a:spcPts val="2500"/>
              </a:lnSpc>
              <a:defRPr/>
            </a:pPr>
            <a:r>
              <a:rPr lang="ru-RU" sz="2000" dirty="0">
                <a:latin typeface="Museo Sans Cyrl 300"/>
              </a:rPr>
              <a:t>    интеллектуальной собственности</a:t>
            </a:r>
            <a:endParaRPr sz="2400" dirty="0"/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748" y="0"/>
            <a:ext cx="50323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1">
            <a:extLst>
              <a:ext uri="{FF2B5EF4-FFF2-40B4-BE49-F238E27FC236}">
                <a16:creationId xmlns="" xmlns:a16="http://schemas.microsoft.com/office/drawing/2014/main" id="{93188B80-B1A0-48DA-A41D-267F74368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104112" y="1240538"/>
            <a:ext cx="4376923" cy="437692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r="10182"/>
          <a:stretch/>
        </p:blipFill>
        <p:spPr bwMode="auto">
          <a:xfrm>
            <a:off x="3979136" y="0"/>
            <a:ext cx="8212864" cy="6858000"/>
          </a:xfrm>
          <a:prstGeom prst="rect">
            <a:avLst/>
          </a:prstGeom>
        </p:spPr>
      </p:pic>
      <p:pic>
        <p:nvPicPr>
          <p:cNvPr id="5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95325" y="1445623"/>
            <a:ext cx="4575335" cy="888214"/>
          </a:xfrm>
          <a:prstGeom prst="rect">
            <a:avLst/>
          </a:prstGeom>
        </p:spPr>
      </p:pic>
      <p:sp>
        <p:nvSpPr>
          <p:cNvPr id="6" name="Прямоугольник 6"/>
          <p:cNvSpPr/>
          <p:nvPr/>
        </p:nvSpPr>
        <p:spPr bwMode="auto">
          <a:xfrm>
            <a:off x="1188581" y="2689582"/>
            <a:ext cx="47332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200">
                <a:latin typeface="Museo Sans Cyrl 300"/>
                <a:ea typeface="PT Sans"/>
              </a:rPr>
              <a:t>Ижевск, ул. Пушкинская, 247а</a:t>
            </a:r>
            <a:endParaRPr/>
          </a:p>
        </p:txBody>
      </p:sp>
      <p:sp>
        <p:nvSpPr>
          <p:cNvPr id="7" name="Прямоугольник 7"/>
          <p:cNvSpPr/>
          <p:nvPr/>
        </p:nvSpPr>
        <p:spPr bwMode="auto">
          <a:xfrm>
            <a:off x="1188581" y="3287685"/>
            <a:ext cx="394947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200" dirty="0">
                <a:latin typeface="Museo Sans Cyrl 300"/>
                <a:ea typeface="PT Sans"/>
              </a:rPr>
              <a:t>+7 (3412) 22-00-00</a:t>
            </a:r>
            <a:endParaRPr dirty="0"/>
          </a:p>
        </p:txBody>
      </p:sp>
      <p:sp>
        <p:nvSpPr>
          <p:cNvPr id="8" name="Прямоугольник 8"/>
          <p:cNvSpPr/>
          <p:nvPr/>
        </p:nvSpPr>
        <p:spPr bwMode="auto">
          <a:xfrm>
            <a:off x="1188581" y="3885788"/>
            <a:ext cx="394947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>
                <a:latin typeface="Museo Sans Cyrl 300"/>
                <a:ea typeface="PT Sans"/>
              </a:rPr>
              <a:t>info@madeinudmurtia.ru</a:t>
            </a:r>
            <a:endParaRPr lang="ru-RU" sz="2200">
              <a:latin typeface="Museo Sans Cyrl 300"/>
              <a:ea typeface="PT Sans"/>
            </a:endParaRPr>
          </a:p>
        </p:txBody>
      </p:sp>
      <p:sp>
        <p:nvSpPr>
          <p:cNvPr id="9" name="Прямоугольник 9"/>
          <p:cNvSpPr/>
          <p:nvPr/>
        </p:nvSpPr>
        <p:spPr bwMode="auto">
          <a:xfrm>
            <a:off x="1188581" y="4483891"/>
            <a:ext cx="394947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latin typeface="Museo Sans Cyrl 300"/>
                <a:ea typeface="PT Sans"/>
              </a:rPr>
              <a:t>www.madeinudmurtia.ru</a:t>
            </a:r>
            <a:endParaRPr lang="ru-RU" sz="2200" dirty="0">
              <a:latin typeface="Museo Sans Cyrl 300"/>
              <a:ea typeface="PT Sans"/>
            </a:endParaRPr>
          </a:p>
        </p:txBody>
      </p:sp>
      <p:pic>
        <p:nvPicPr>
          <p:cNvPr id="10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95325" y="3876574"/>
            <a:ext cx="430887" cy="430887"/>
          </a:xfrm>
          <a:prstGeom prst="rect">
            <a:avLst/>
          </a:prstGeom>
        </p:spPr>
      </p:pic>
      <p:pic>
        <p:nvPicPr>
          <p:cNvPr id="11" name="Рисунок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95325" y="2689581"/>
            <a:ext cx="430887" cy="430887"/>
          </a:xfrm>
          <a:prstGeom prst="rect">
            <a:avLst/>
          </a:prstGeom>
        </p:spPr>
      </p:pic>
      <p:pic>
        <p:nvPicPr>
          <p:cNvPr id="12" name="Рисунок 14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695325" y="3287685"/>
            <a:ext cx="430887" cy="430887"/>
          </a:xfrm>
          <a:prstGeom prst="rect">
            <a:avLst/>
          </a:prstGeom>
        </p:spPr>
      </p:pic>
      <p:pic>
        <p:nvPicPr>
          <p:cNvPr id="13" name="Рисунок 16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695325" y="4483891"/>
            <a:ext cx="430887" cy="43088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82C4C"/>
      </a:accent1>
      <a:accent2>
        <a:srgbClr val="132C4B"/>
      </a:accent2>
      <a:accent3>
        <a:srgbClr val="C2A36B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267</Words>
  <Application>Microsoft Office PowerPoint</Application>
  <DocSecurity>0</DocSecurity>
  <PresentationFormat>Произвольный</PresentationFormat>
  <Paragraphs>72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24" baseType="lpstr">
      <vt:lpstr>Arial</vt:lpstr>
      <vt:lpstr>Museo Sans Cyrl 900</vt:lpstr>
      <vt:lpstr>Museo Sans Cyrl 700</vt:lpstr>
      <vt:lpstr>Times New Roman</vt:lpstr>
      <vt:lpstr>Museo Sans Cyrl 300</vt:lpstr>
      <vt:lpstr>PT Sans</vt:lpstr>
      <vt:lpstr>RF Rufo Bold</vt:lpstr>
      <vt:lpstr>RF Rufo Black</vt:lpstr>
      <vt:lpstr>RF Rufo Light</vt:lpstr>
      <vt:lpstr>RF Rufo</vt:lpstr>
      <vt:lpstr>Helvetica</vt:lpstr>
      <vt:lpstr>Calibri</vt:lpstr>
      <vt:lpstr>Museo Sans Cyrl 100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Померанцева Ольга</cp:lastModifiedBy>
  <cp:revision>461</cp:revision>
  <dcterms:created xsi:type="dcterms:W3CDTF">2020-12-10T05:40:42Z</dcterms:created>
  <dcterms:modified xsi:type="dcterms:W3CDTF">2022-04-04T11:21:23Z</dcterms:modified>
  <dc:identifier/>
  <dc:language/>
  <cp:version/>
</cp:coreProperties>
</file>